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15"/>
  </p:notesMasterIdLst>
  <p:sldIdLst>
    <p:sldId id="256" r:id="rId2"/>
    <p:sldId id="257" r:id="rId3"/>
    <p:sldId id="258" r:id="rId4"/>
    <p:sldId id="261" r:id="rId5"/>
    <p:sldId id="259" r:id="rId6"/>
    <p:sldId id="262" r:id="rId7"/>
    <p:sldId id="267" r:id="rId8"/>
    <p:sldId id="264" r:id="rId9"/>
    <p:sldId id="266" r:id="rId10"/>
    <p:sldId id="263" r:id="rId11"/>
    <p:sldId id="265" r:id="rId12"/>
    <p:sldId id="268" r:id="rId13"/>
    <p:sldId id="269" r:id="rId1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66" d="100"/>
          <a:sy n="66" d="100"/>
        </p:scale>
        <p:origin x="-1506" y="-12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0914B8D6-2DA9-4DCF-987B-D7CFCED08859}" type="datetimeFigureOut">
              <a:rPr lang="ar-SA" smtClean="0"/>
              <a:t>07/04/31</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509BA747-760E-4543-A8BA-68612B37D7A8}" type="slidenum">
              <a:rPr lang="ar-SA" smtClean="0"/>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509BA747-760E-4543-A8BA-68612B37D7A8}" type="slidenum">
              <a:rPr lang="ar-SA" smtClean="0"/>
              <a:t>3</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EE5E2EE0-7F63-4929-BBCF-03DFD5162004}" type="datetimeFigureOut">
              <a:rPr lang="ar-SA" smtClean="0"/>
              <a:t>07/04/31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DF473CD5-1CD1-43C4-9125-373FE4C9B914}"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EE5E2EE0-7F63-4929-BBCF-03DFD5162004}" type="datetimeFigureOut">
              <a:rPr lang="ar-SA" smtClean="0"/>
              <a:t>07/04/31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DF473CD5-1CD1-43C4-9125-373FE4C9B914}"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EE5E2EE0-7F63-4929-BBCF-03DFD5162004}" type="datetimeFigureOut">
              <a:rPr lang="ar-SA" smtClean="0"/>
              <a:t>07/04/31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DF473CD5-1CD1-43C4-9125-373FE4C9B914}"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EE5E2EE0-7F63-4929-BBCF-03DFD5162004}" type="datetimeFigureOut">
              <a:rPr lang="ar-SA" smtClean="0"/>
              <a:t>07/04/31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DF473CD5-1CD1-43C4-9125-373FE4C9B914}"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E5E2EE0-7F63-4929-BBCF-03DFD5162004}" type="datetimeFigureOut">
              <a:rPr lang="ar-SA" smtClean="0"/>
              <a:t>07/04/31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DF473CD5-1CD1-43C4-9125-373FE4C9B914}"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EE5E2EE0-7F63-4929-BBCF-03DFD5162004}" type="datetimeFigureOut">
              <a:rPr lang="ar-SA" smtClean="0"/>
              <a:t>07/04/31</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DF473CD5-1CD1-43C4-9125-373FE4C9B914}"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EE5E2EE0-7F63-4929-BBCF-03DFD5162004}" type="datetimeFigureOut">
              <a:rPr lang="ar-SA" smtClean="0"/>
              <a:t>07/04/31</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DF473CD5-1CD1-43C4-9125-373FE4C9B914}"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EE5E2EE0-7F63-4929-BBCF-03DFD5162004}" type="datetimeFigureOut">
              <a:rPr lang="ar-SA" smtClean="0"/>
              <a:t>07/04/31</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DF473CD5-1CD1-43C4-9125-373FE4C9B914}"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5E2EE0-7F63-4929-BBCF-03DFD5162004}" type="datetimeFigureOut">
              <a:rPr lang="ar-SA" smtClean="0"/>
              <a:t>07/04/31</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DF473CD5-1CD1-43C4-9125-373FE4C9B914}"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5E2EE0-7F63-4929-BBCF-03DFD5162004}" type="datetimeFigureOut">
              <a:rPr lang="ar-SA" smtClean="0"/>
              <a:t>07/04/31</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DF473CD5-1CD1-43C4-9125-373FE4C9B914}"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5E2EE0-7F63-4929-BBCF-03DFD5162004}" type="datetimeFigureOut">
              <a:rPr lang="ar-SA" smtClean="0"/>
              <a:t>07/04/31</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DF473CD5-1CD1-43C4-9125-373FE4C9B914}"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EE5E2EE0-7F63-4929-BBCF-03DFD5162004}" type="datetimeFigureOut">
              <a:rPr lang="ar-SA" smtClean="0"/>
              <a:t>07/04/31</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DF473CD5-1CD1-43C4-9125-373FE4C9B914}"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2910" y="285728"/>
            <a:ext cx="7772400" cy="1470025"/>
          </a:xfrm>
        </p:spPr>
        <p:txBody>
          <a:bodyPr>
            <a:normAutofit/>
          </a:bodyPr>
          <a:lstStyle/>
          <a:p>
            <a:r>
              <a:rPr lang="en-US" sz="8800" b="1" dirty="0" smtClean="0">
                <a:solidFill>
                  <a:srgbClr val="FF3300"/>
                </a:solidFill>
                <a:effectLst>
                  <a:outerShdw blurRad="38100" dist="38100" dir="2700000" algn="tl">
                    <a:srgbClr val="000000">
                      <a:alpha val="43137"/>
                    </a:srgbClr>
                  </a:outerShdw>
                </a:effectLst>
              </a:rPr>
              <a:t>Localization </a:t>
            </a:r>
            <a:endParaRPr lang="ar-SA" sz="8800" b="1" dirty="0">
              <a:solidFill>
                <a:srgbClr val="FF3300"/>
              </a:solidFill>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4786314" y="1928802"/>
            <a:ext cx="4143404" cy="3924312"/>
          </a:xfrm>
        </p:spPr>
        <p:txBody>
          <a:bodyPr/>
          <a:lstStyle/>
          <a:p>
            <a:r>
              <a:rPr lang="en-US" b="1" dirty="0" smtClean="0">
                <a:solidFill>
                  <a:schemeClr val="accent4">
                    <a:lumMod val="75000"/>
                  </a:schemeClr>
                </a:solidFill>
                <a:effectLst>
                  <a:outerShdw blurRad="38100" dist="38100" dir="2700000" algn="tl">
                    <a:srgbClr val="000000">
                      <a:alpha val="43137"/>
                    </a:srgbClr>
                  </a:outerShdw>
                </a:effectLst>
              </a:rPr>
              <a:t>Examples presented by:</a:t>
            </a:r>
          </a:p>
          <a:p>
            <a:r>
              <a:rPr lang="en-US" b="1" dirty="0" smtClean="0">
                <a:solidFill>
                  <a:schemeClr val="accent4">
                    <a:lumMod val="75000"/>
                  </a:schemeClr>
                </a:solidFill>
                <a:effectLst>
                  <a:outerShdw blurRad="38100" dist="38100" dir="2700000" algn="tl">
                    <a:srgbClr val="000000">
                      <a:alpha val="43137"/>
                    </a:srgbClr>
                  </a:outerShdw>
                </a:effectLst>
              </a:rPr>
              <a:t>Banan Bakkar </a:t>
            </a:r>
          </a:p>
          <a:p>
            <a:endParaRPr lang="en-US" dirty="0"/>
          </a:p>
          <a:p>
            <a:r>
              <a:rPr lang="en-US" sz="3600" b="1" dirty="0" smtClean="0">
                <a:solidFill>
                  <a:schemeClr val="accent3">
                    <a:lumMod val="75000"/>
                  </a:schemeClr>
                </a:solidFill>
                <a:effectLst>
                  <a:outerShdw blurRad="38100" dist="38100" dir="2700000" algn="tl">
                    <a:srgbClr val="000000">
                      <a:alpha val="43137"/>
                    </a:srgbClr>
                  </a:outerShdw>
                </a:effectLst>
              </a:rPr>
              <a:t>Supervisor:</a:t>
            </a:r>
          </a:p>
          <a:p>
            <a:r>
              <a:rPr lang="en-US" sz="3600" b="1" dirty="0" smtClean="0">
                <a:solidFill>
                  <a:schemeClr val="accent3">
                    <a:lumMod val="75000"/>
                  </a:schemeClr>
                </a:solidFill>
                <a:effectLst>
                  <a:outerShdw blurRad="38100" dist="38100" dir="2700000" algn="tl">
                    <a:srgbClr val="000000">
                      <a:alpha val="43137"/>
                    </a:srgbClr>
                  </a:outerShdw>
                </a:effectLst>
              </a:rPr>
              <a:t>Ms. Nadia </a:t>
            </a:r>
            <a:r>
              <a:rPr lang="en-US" sz="3600" b="1" dirty="0" err="1" smtClean="0">
                <a:solidFill>
                  <a:schemeClr val="accent3">
                    <a:lumMod val="75000"/>
                  </a:schemeClr>
                </a:solidFill>
                <a:effectLst>
                  <a:outerShdw blurRad="38100" dist="38100" dir="2700000" algn="tl">
                    <a:srgbClr val="000000">
                      <a:alpha val="43137"/>
                    </a:srgbClr>
                  </a:outerShdw>
                </a:effectLst>
              </a:rPr>
              <a:t>Saleh</a:t>
            </a:r>
            <a:r>
              <a:rPr lang="en-US" dirty="0" smtClean="0"/>
              <a:t> </a:t>
            </a:r>
          </a:p>
          <a:p>
            <a:endParaRPr lang="en-US" dirty="0"/>
          </a:p>
        </p:txBody>
      </p:sp>
      <p:pic>
        <p:nvPicPr>
          <p:cNvPr id="4" name="Picture 3" descr="translation-localization-globalization-7580161.jpg"/>
          <p:cNvPicPr>
            <a:picLocks noChangeAspect="1"/>
          </p:cNvPicPr>
          <p:nvPr/>
        </p:nvPicPr>
        <p:blipFill>
          <a:blip r:embed="rId2" cstate="print"/>
          <a:stretch>
            <a:fillRect/>
          </a:stretch>
        </p:blipFill>
        <p:spPr>
          <a:xfrm>
            <a:off x="358753" y="1785926"/>
            <a:ext cx="4427561" cy="464347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smtClean="0">
                <a:solidFill>
                  <a:srgbClr val="FF0000"/>
                </a:solidFill>
                <a:effectLst>
                  <a:outerShdw blurRad="38100" dist="38100" dir="2700000" algn="tl">
                    <a:srgbClr val="000000">
                      <a:alpha val="43137"/>
                    </a:srgbClr>
                  </a:outerShdw>
                </a:effectLst>
              </a:rPr>
              <a:t>How did iphone localized?</a:t>
            </a:r>
            <a:endParaRPr lang="ar-SA" sz="4800" b="1" dirty="0">
              <a:solidFill>
                <a:srgbClr val="FF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214422"/>
            <a:ext cx="8229600" cy="2643207"/>
          </a:xfrm>
        </p:spPr>
        <p:txBody>
          <a:bodyPr>
            <a:normAutofit/>
          </a:bodyPr>
          <a:lstStyle/>
          <a:p>
            <a:pPr algn="l" rtl="0">
              <a:buNone/>
            </a:pPr>
            <a:r>
              <a:rPr lang="en-US" b="1" dirty="0" smtClean="0">
                <a:solidFill>
                  <a:srgbClr val="002060"/>
                </a:solidFill>
              </a:rPr>
              <a:t>    Another localization feature is that in Saudi Arabia, the </a:t>
            </a:r>
            <a:r>
              <a:rPr lang="en-US" b="1" dirty="0" err="1" smtClean="0">
                <a:solidFill>
                  <a:srgbClr val="002060"/>
                </a:solidFill>
              </a:rPr>
              <a:t>Youtube</a:t>
            </a:r>
            <a:r>
              <a:rPr lang="en-US" b="1" dirty="0" smtClean="0">
                <a:solidFill>
                  <a:srgbClr val="002060"/>
                </a:solidFill>
              </a:rPr>
              <a:t> application provided by iphone doesn’t allow to open or download inappropriate videos. This feature is </a:t>
            </a:r>
            <a:r>
              <a:rPr lang="en-US" b="1" dirty="0" smtClean="0">
                <a:solidFill>
                  <a:srgbClr val="002060"/>
                </a:solidFill>
              </a:rPr>
              <a:t>special for iphones in KSA.</a:t>
            </a:r>
            <a:endParaRPr lang="ar-SA" b="1" dirty="0"/>
          </a:p>
        </p:txBody>
      </p:sp>
      <p:pic>
        <p:nvPicPr>
          <p:cNvPr id="4" name="Content Placeholder 3" descr="20070621_iphone_01.jpg"/>
          <p:cNvPicPr>
            <a:picLocks noChangeAspect="1"/>
          </p:cNvPicPr>
          <p:nvPr/>
        </p:nvPicPr>
        <p:blipFill>
          <a:blip r:embed="rId2" cstate="print"/>
          <a:stretch>
            <a:fillRect/>
          </a:stretch>
        </p:blipFill>
        <p:spPr>
          <a:xfrm>
            <a:off x="857224" y="3786190"/>
            <a:ext cx="5359400" cy="3071810"/>
          </a:xfrm>
          <a:prstGeom prst="rect">
            <a:avLst/>
          </a:prstGeom>
        </p:spPr>
      </p:pic>
      <p:pic>
        <p:nvPicPr>
          <p:cNvPr id="5" name="Picture 4" descr="2317512672_9b026a5070.jpg"/>
          <p:cNvPicPr>
            <a:picLocks noChangeAspect="1"/>
          </p:cNvPicPr>
          <p:nvPr/>
        </p:nvPicPr>
        <p:blipFill>
          <a:blip r:embed="rId3" cstate="print"/>
          <a:stretch>
            <a:fillRect/>
          </a:stretch>
        </p:blipFill>
        <p:spPr>
          <a:xfrm>
            <a:off x="6643702" y="3786190"/>
            <a:ext cx="2000264" cy="2643206"/>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iphone_upright_2.jpg"/>
          <p:cNvPicPr>
            <a:picLocks noChangeAspect="1"/>
          </p:cNvPicPr>
          <p:nvPr/>
        </p:nvPicPr>
        <p:blipFill>
          <a:blip r:embed="rId2" cstate="print"/>
          <a:stretch>
            <a:fillRect/>
          </a:stretch>
        </p:blipFill>
        <p:spPr>
          <a:xfrm>
            <a:off x="5000628" y="1285860"/>
            <a:ext cx="4143372" cy="5080000"/>
          </a:xfrm>
          <a:prstGeom prst="rect">
            <a:avLst/>
          </a:prstGeom>
        </p:spPr>
      </p:pic>
      <p:sp>
        <p:nvSpPr>
          <p:cNvPr id="2" name="Title 1"/>
          <p:cNvSpPr>
            <a:spLocks noGrp="1"/>
          </p:cNvSpPr>
          <p:nvPr>
            <p:ph type="title"/>
          </p:nvPr>
        </p:nvSpPr>
        <p:spPr/>
        <p:txBody>
          <a:bodyPr>
            <a:normAutofit/>
          </a:bodyPr>
          <a:lstStyle/>
          <a:p>
            <a:r>
              <a:rPr lang="en-US" sz="5400" b="1" dirty="0" smtClean="0">
                <a:solidFill>
                  <a:srgbClr val="FF0000"/>
                </a:solidFill>
                <a:effectLst>
                  <a:outerShdw blurRad="38100" dist="38100" dir="2700000" algn="tl">
                    <a:srgbClr val="000000">
                      <a:alpha val="43137"/>
                    </a:srgbClr>
                  </a:outerShdw>
                </a:effectLst>
              </a:rPr>
              <a:t>Iphone All over the world</a:t>
            </a:r>
            <a:endParaRPr lang="ar-SA" sz="5400" b="1" dirty="0">
              <a:solidFill>
                <a:srgbClr val="FF0000"/>
              </a:solidFill>
              <a:effectLst>
                <a:outerShdw blurRad="38100" dist="38100" dir="2700000" algn="tl">
                  <a:srgbClr val="000000">
                    <a:alpha val="43137"/>
                  </a:srgbClr>
                </a:outerShdw>
              </a:effectLst>
            </a:endParaRPr>
          </a:p>
        </p:txBody>
      </p:sp>
      <p:sp>
        <p:nvSpPr>
          <p:cNvPr id="6" name="Content Placeholder 5"/>
          <p:cNvSpPr>
            <a:spLocks noGrp="1"/>
          </p:cNvSpPr>
          <p:nvPr>
            <p:ph idx="1"/>
          </p:nvPr>
        </p:nvSpPr>
        <p:spPr>
          <a:xfrm>
            <a:off x="457200" y="1600200"/>
            <a:ext cx="5257808" cy="4525963"/>
          </a:xfrm>
        </p:spPr>
        <p:txBody>
          <a:bodyPr>
            <a:normAutofit fontScale="92500"/>
          </a:bodyPr>
          <a:lstStyle/>
          <a:p>
            <a:pPr algn="l" rtl="0">
              <a:buNone/>
            </a:pPr>
            <a:r>
              <a:rPr lang="en-US" sz="3600" b="1" dirty="0" smtClean="0">
                <a:solidFill>
                  <a:srgbClr val="0070C0"/>
                </a:solidFill>
              </a:rPr>
              <a:t>   Iphone now is available in 108 countries, and you can use the keyboard and the applications in any language which shows the ability of Apple to localize its product successfully. </a:t>
            </a:r>
            <a:endParaRPr lang="ar-SA" sz="3600" b="1" dirty="0">
              <a:solidFill>
                <a:srgbClr val="0070C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4" name="Content Placeholder 3" descr="2652879475_d21d575e23_o.jpg"/>
          <p:cNvPicPr>
            <a:picLocks noGrp="1" noChangeAspect="1"/>
          </p:cNvPicPr>
          <p:nvPr>
            <p:ph idx="1"/>
          </p:nvPr>
        </p:nvPicPr>
        <p:blipFill>
          <a:blip r:embed="rId2" cstate="print"/>
          <a:stretch>
            <a:fillRect/>
          </a:stretch>
        </p:blipFill>
        <p:spPr>
          <a:xfrm>
            <a:off x="0" y="0"/>
            <a:ext cx="9144000" cy="6858000"/>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70245-nano.jp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p:txBody>
          <a:bodyPr>
            <a:noAutofit/>
          </a:bodyPr>
          <a:lstStyle/>
          <a:p>
            <a:r>
              <a:rPr lang="en-US" sz="8000" b="1" dirty="0" smtClean="0">
                <a:effectLst>
                  <a:outerShdw blurRad="38100" dist="38100" dir="2700000" algn="tl">
                    <a:srgbClr val="000000">
                      <a:alpha val="43137"/>
                    </a:srgbClr>
                  </a:outerShdw>
                </a:effectLst>
              </a:rPr>
              <a:t/>
            </a:r>
            <a:br>
              <a:rPr lang="en-US" sz="8000" b="1" dirty="0" smtClean="0">
                <a:effectLst>
                  <a:outerShdw blurRad="38100" dist="38100" dir="2700000" algn="tl">
                    <a:srgbClr val="000000">
                      <a:alpha val="43137"/>
                    </a:srgbClr>
                  </a:outerShdw>
                </a:effectLst>
              </a:rPr>
            </a:br>
            <a:r>
              <a:rPr lang="en-US" sz="8000" b="1" dirty="0" smtClean="0">
                <a:solidFill>
                  <a:srgbClr val="0070C0"/>
                </a:solidFill>
                <a:effectLst>
                  <a:outerShdw blurRad="38100" dist="38100" dir="2700000" algn="tl">
                    <a:srgbClr val="000000">
                      <a:alpha val="43137"/>
                    </a:srgbClr>
                  </a:outerShdw>
                </a:effectLst>
              </a:rPr>
              <a:t>The End </a:t>
            </a:r>
            <a:r>
              <a:rPr lang="ar-SA" sz="8000" b="1" dirty="0" smtClean="0">
                <a:solidFill>
                  <a:srgbClr val="0070C0"/>
                </a:solidFill>
                <a:effectLst>
                  <a:outerShdw blurRad="38100" dist="38100" dir="2700000" algn="tl">
                    <a:srgbClr val="000000">
                      <a:alpha val="43137"/>
                    </a:srgbClr>
                  </a:outerShdw>
                </a:effectLst>
              </a:rPr>
              <a:t/>
            </a:r>
            <a:br>
              <a:rPr lang="ar-SA" sz="8000" b="1" dirty="0" smtClean="0">
                <a:solidFill>
                  <a:srgbClr val="0070C0"/>
                </a:solidFill>
                <a:effectLst>
                  <a:outerShdw blurRad="38100" dist="38100" dir="2700000" algn="tl">
                    <a:srgbClr val="000000">
                      <a:alpha val="43137"/>
                    </a:srgbClr>
                  </a:outerShdw>
                </a:effectLst>
              </a:rPr>
            </a:br>
            <a:endParaRPr lang="ar-SA" sz="8000"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170245-nano.jpg"/>
          <p:cNvPicPr>
            <a:picLocks noGrp="1" noChangeAspect="1"/>
          </p:cNvPicPr>
          <p:nvPr>
            <p:ph idx="1"/>
          </p:nvPr>
        </p:nvPicPr>
        <p:blipFill>
          <a:blip r:embed="rId2" cstate="print"/>
          <a:stretch>
            <a:fillRect/>
          </a:stretch>
        </p:blipFill>
        <p:spPr>
          <a:xfrm>
            <a:off x="1" y="0"/>
            <a:ext cx="9144000" cy="8001032"/>
          </a:xfrm>
        </p:spPr>
      </p:pic>
      <p:sp>
        <p:nvSpPr>
          <p:cNvPr id="2" name="Title 1"/>
          <p:cNvSpPr>
            <a:spLocks noGrp="1"/>
          </p:cNvSpPr>
          <p:nvPr>
            <p:ph type="title"/>
          </p:nvPr>
        </p:nvSpPr>
        <p:spPr/>
        <p:txBody>
          <a:bodyPr>
            <a:noAutofit/>
          </a:bodyPr>
          <a:lstStyle/>
          <a:p>
            <a:r>
              <a:rPr lang="en-US" sz="5400" b="1" dirty="0" smtClean="0">
                <a:solidFill>
                  <a:schemeClr val="accent3">
                    <a:lumMod val="50000"/>
                  </a:schemeClr>
                </a:solidFill>
                <a:effectLst>
                  <a:outerShdw blurRad="38100" dist="38100" dir="2700000" algn="tl">
                    <a:srgbClr val="000000">
                      <a:alpha val="43137"/>
                    </a:srgbClr>
                  </a:outerShdw>
                </a:effectLst>
              </a:rPr>
              <a:t>1- Localization of Iphone </a:t>
            </a:r>
            <a:br>
              <a:rPr lang="en-US" sz="5400" b="1" dirty="0" smtClean="0">
                <a:solidFill>
                  <a:schemeClr val="accent3">
                    <a:lumMod val="50000"/>
                  </a:schemeClr>
                </a:solidFill>
                <a:effectLst>
                  <a:outerShdw blurRad="38100" dist="38100" dir="2700000" algn="tl">
                    <a:srgbClr val="000000">
                      <a:alpha val="43137"/>
                    </a:srgbClr>
                  </a:outerShdw>
                </a:effectLst>
              </a:rPr>
            </a:br>
            <a:r>
              <a:rPr lang="en-US" sz="5400" b="1" dirty="0" smtClean="0">
                <a:solidFill>
                  <a:schemeClr val="accent3">
                    <a:lumMod val="50000"/>
                  </a:schemeClr>
                </a:solidFill>
                <a:effectLst>
                  <a:outerShdw blurRad="38100" dist="38100" dir="2700000" algn="tl">
                    <a:srgbClr val="000000">
                      <a:alpha val="43137"/>
                    </a:srgbClr>
                  </a:outerShdw>
                </a:effectLst>
              </a:rPr>
              <a:t>By Apple </a:t>
            </a:r>
            <a:endParaRPr lang="ar-SA" sz="5400" b="1" dirty="0">
              <a:solidFill>
                <a:schemeClr val="accent3">
                  <a:lumMod val="50000"/>
                </a:schemeClr>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phone_34.jpg"/>
          <p:cNvPicPr>
            <a:picLocks noChangeAspect="1"/>
          </p:cNvPicPr>
          <p:nvPr/>
        </p:nvPicPr>
        <p:blipFill>
          <a:blip r:embed="rId3" cstate="print"/>
          <a:stretch>
            <a:fillRect/>
          </a:stretch>
        </p:blipFill>
        <p:spPr>
          <a:xfrm>
            <a:off x="6500826" y="1143000"/>
            <a:ext cx="2857500" cy="5715000"/>
          </a:xfrm>
          <a:prstGeom prst="rect">
            <a:avLst/>
          </a:prstGeom>
        </p:spPr>
      </p:pic>
      <p:sp>
        <p:nvSpPr>
          <p:cNvPr id="2" name="Title 1"/>
          <p:cNvSpPr>
            <a:spLocks noGrp="1"/>
          </p:cNvSpPr>
          <p:nvPr>
            <p:ph type="title"/>
          </p:nvPr>
        </p:nvSpPr>
        <p:spPr/>
        <p:txBody>
          <a:bodyPr>
            <a:normAutofit/>
          </a:bodyPr>
          <a:lstStyle/>
          <a:p>
            <a:r>
              <a:rPr lang="en-US" sz="5400" b="1" dirty="0">
                <a:solidFill>
                  <a:schemeClr val="accent3">
                    <a:lumMod val="75000"/>
                  </a:schemeClr>
                </a:solidFill>
                <a:effectLst>
                  <a:outerShdw blurRad="38100" dist="38100" dir="2700000" algn="tl">
                    <a:srgbClr val="000000">
                      <a:alpha val="43137"/>
                    </a:srgbClr>
                  </a:outerShdw>
                </a:effectLst>
              </a:rPr>
              <a:t>R</a:t>
            </a:r>
            <a:r>
              <a:rPr lang="en-US" sz="5400" b="1" dirty="0" smtClean="0">
                <a:solidFill>
                  <a:schemeClr val="accent3">
                    <a:lumMod val="75000"/>
                  </a:schemeClr>
                </a:solidFill>
                <a:effectLst>
                  <a:outerShdw blurRad="38100" dist="38100" dir="2700000" algn="tl">
                    <a:srgbClr val="000000">
                      <a:alpha val="43137"/>
                    </a:srgbClr>
                  </a:outerShdw>
                </a:effectLst>
              </a:rPr>
              <a:t>eleasing Iphone by Apple</a:t>
            </a:r>
            <a:endParaRPr lang="ar-SA" sz="5400" b="1" dirty="0">
              <a:solidFill>
                <a:schemeClr val="accent3">
                  <a:lumMod val="75000"/>
                </a:schemeClr>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600200"/>
            <a:ext cx="5614998" cy="4525963"/>
          </a:xfrm>
        </p:spPr>
        <p:txBody>
          <a:bodyPr>
            <a:noAutofit/>
          </a:bodyPr>
          <a:lstStyle/>
          <a:p>
            <a:pPr algn="l" rtl="0">
              <a:buNone/>
            </a:pPr>
            <a:r>
              <a:rPr lang="en-US" b="1" dirty="0" smtClean="0">
                <a:solidFill>
                  <a:schemeClr val="accent1">
                    <a:lumMod val="75000"/>
                  </a:schemeClr>
                </a:solidFill>
              </a:rPr>
              <a:t>    In </a:t>
            </a:r>
            <a:r>
              <a:rPr lang="en-US" b="1" dirty="0">
                <a:solidFill>
                  <a:schemeClr val="accent1">
                    <a:lumMod val="75000"/>
                  </a:schemeClr>
                </a:solidFill>
              </a:rPr>
              <a:t>the United States, the </a:t>
            </a:r>
            <a:r>
              <a:rPr lang="en-US" b="1" dirty="0" smtClean="0">
                <a:solidFill>
                  <a:schemeClr val="accent1">
                    <a:lumMod val="75000"/>
                  </a:schemeClr>
                </a:solidFill>
              </a:rPr>
              <a:t>Iphone </a:t>
            </a:r>
            <a:r>
              <a:rPr lang="en-US" b="1" dirty="0">
                <a:solidFill>
                  <a:schemeClr val="accent1">
                    <a:lumMod val="75000"/>
                  </a:schemeClr>
                </a:solidFill>
              </a:rPr>
              <a:t>became available on June 29, 2007 and can be originally purchased at Apple stores and AT&amp;T </a:t>
            </a:r>
            <a:r>
              <a:rPr lang="en-US" b="1" dirty="0" smtClean="0">
                <a:solidFill>
                  <a:schemeClr val="accent1">
                    <a:lumMod val="75000"/>
                  </a:schemeClr>
                </a:solidFill>
              </a:rPr>
              <a:t>Mobility. </a:t>
            </a:r>
          </a:p>
          <a:p>
            <a:pPr algn="l" rtl="0">
              <a:buNone/>
            </a:pPr>
            <a:r>
              <a:rPr lang="en-US" b="1" dirty="0" smtClean="0">
                <a:solidFill>
                  <a:schemeClr val="accent1">
                    <a:lumMod val="75000"/>
                  </a:schemeClr>
                </a:solidFill>
              </a:rPr>
              <a:t>    Later on, Apple </a:t>
            </a:r>
            <a:r>
              <a:rPr lang="en-US" b="1" dirty="0">
                <a:solidFill>
                  <a:schemeClr val="accent1">
                    <a:lumMod val="75000"/>
                  </a:schemeClr>
                </a:solidFill>
              </a:rPr>
              <a:t>eventually became available in the United Kingdom, Germany, and </a:t>
            </a:r>
            <a:r>
              <a:rPr lang="en-US" b="1" dirty="0" smtClean="0">
                <a:solidFill>
                  <a:schemeClr val="accent1">
                    <a:lumMod val="75000"/>
                  </a:schemeClr>
                </a:solidFill>
              </a:rPr>
              <a:t>France. </a:t>
            </a:r>
            <a:endParaRPr lang="ar-SA" b="1"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effectLst>
                  <a:outerShdw blurRad="38100" dist="38100" dir="2700000" algn="tl">
                    <a:srgbClr val="000000">
                      <a:alpha val="43137"/>
                    </a:srgbClr>
                  </a:outerShdw>
                </a:effectLst>
              </a:rPr>
              <a:t>Iphone and the Middle East</a:t>
            </a:r>
            <a:endParaRPr lang="ar-SA"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0" y="1428736"/>
            <a:ext cx="5429256" cy="5143536"/>
          </a:xfrm>
        </p:spPr>
        <p:txBody>
          <a:bodyPr>
            <a:normAutofit fontScale="92500" lnSpcReduction="20000"/>
          </a:bodyPr>
          <a:lstStyle/>
          <a:p>
            <a:pPr algn="l" rtl="0">
              <a:buNone/>
            </a:pPr>
            <a:r>
              <a:rPr lang="en-US" sz="4000" b="1" dirty="0" smtClean="0">
                <a:solidFill>
                  <a:schemeClr val="accent1">
                    <a:lumMod val="75000"/>
                  </a:schemeClr>
                </a:solidFill>
              </a:rPr>
              <a:t>   Iphone entered Middle East markets right after its releasing. Firstly it was unofficially till it made a contract with </a:t>
            </a:r>
            <a:r>
              <a:rPr lang="en-US" sz="4000" b="1" dirty="0" err="1" smtClean="0">
                <a:solidFill>
                  <a:schemeClr val="accent1">
                    <a:lumMod val="75000"/>
                  </a:schemeClr>
                </a:solidFill>
              </a:rPr>
              <a:t>Mobily</a:t>
            </a:r>
            <a:r>
              <a:rPr lang="en-US" sz="4000" b="1" dirty="0" smtClean="0">
                <a:solidFill>
                  <a:schemeClr val="accent1">
                    <a:lumMod val="75000"/>
                  </a:schemeClr>
                </a:solidFill>
              </a:rPr>
              <a:t> (telecom operator in KSA). However, it  didn’t  support viewing Arabic character sets.  </a:t>
            </a:r>
            <a:endParaRPr lang="ar-SA" sz="4000" b="1" dirty="0">
              <a:solidFill>
                <a:schemeClr val="accent1">
                  <a:lumMod val="75000"/>
                </a:schemeClr>
              </a:solidFill>
            </a:endParaRPr>
          </a:p>
        </p:txBody>
      </p:sp>
      <p:pic>
        <p:nvPicPr>
          <p:cNvPr id="4" name="Picture 3" descr="al-olya-shop-opening.jpg"/>
          <p:cNvPicPr>
            <a:picLocks noChangeAspect="1"/>
          </p:cNvPicPr>
          <p:nvPr/>
        </p:nvPicPr>
        <p:blipFill>
          <a:blip r:embed="rId2" cstate="print"/>
          <a:stretch>
            <a:fillRect/>
          </a:stretch>
        </p:blipFill>
        <p:spPr>
          <a:xfrm>
            <a:off x="5429256" y="1500174"/>
            <a:ext cx="3500462" cy="521495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214290"/>
            <a:ext cx="8229600" cy="1143000"/>
          </a:xfrm>
        </p:spPr>
        <p:txBody>
          <a:bodyPr>
            <a:normAutofit/>
          </a:bodyPr>
          <a:lstStyle/>
          <a:p>
            <a:r>
              <a:rPr lang="en-US" sz="5400" b="1" dirty="0" smtClean="0">
                <a:solidFill>
                  <a:srgbClr val="FF0000"/>
                </a:solidFill>
                <a:effectLst>
                  <a:outerShdw blurRad="38100" dist="38100" dir="2700000" algn="tl">
                    <a:srgbClr val="000000">
                      <a:alpha val="43137"/>
                    </a:srgbClr>
                  </a:outerShdw>
                </a:effectLst>
              </a:rPr>
              <a:t>Iphone and the Middle East</a:t>
            </a:r>
            <a:endParaRPr lang="ar-SA" sz="5400" b="1" dirty="0">
              <a:solidFill>
                <a:srgbClr val="FF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214282" y="1428736"/>
            <a:ext cx="8715436" cy="5143536"/>
          </a:xfrm>
        </p:spPr>
        <p:txBody>
          <a:bodyPr>
            <a:normAutofit/>
          </a:bodyPr>
          <a:lstStyle/>
          <a:p>
            <a:pPr algn="l" rtl="0">
              <a:buNone/>
            </a:pPr>
            <a:r>
              <a:rPr lang="en-US" sz="3600" b="1" dirty="0" smtClean="0">
                <a:solidFill>
                  <a:srgbClr val="002060"/>
                </a:solidFill>
              </a:rPr>
              <a:t>    Apple discovered  lately the demand of </a:t>
            </a:r>
            <a:r>
              <a:rPr lang="en-US" sz="3600" b="1" dirty="0" err="1" smtClean="0">
                <a:solidFill>
                  <a:srgbClr val="002060"/>
                </a:solidFill>
              </a:rPr>
              <a:t>arabizing</a:t>
            </a:r>
            <a:r>
              <a:rPr lang="en-US" sz="3600" b="1" dirty="0" smtClean="0">
                <a:solidFill>
                  <a:srgbClr val="002060"/>
                </a:solidFill>
              </a:rPr>
              <a:t> the Iphone especially when it realized the number of </a:t>
            </a:r>
            <a:r>
              <a:rPr lang="en-US" sz="3600" b="1" dirty="0">
                <a:solidFill>
                  <a:srgbClr val="002060"/>
                </a:solidFill>
              </a:rPr>
              <a:t>M</a:t>
            </a:r>
            <a:r>
              <a:rPr lang="en-US" sz="3600" b="1" dirty="0" smtClean="0">
                <a:solidFill>
                  <a:srgbClr val="002060"/>
                </a:solidFill>
              </a:rPr>
              <a:t>iddle </a:t>
            </a:r>
            <a:r>
              <a:rPr lang="en-US" sz="3600" b="1" dirty="0">
                <a:solidFill>
                  <a:srgbClr val="002060"/>
                </a:solidFill>
              </a:rPr>
              <a:t>E</a:t>
            </a:r>
            <a:r>
              <a:rPr lang="en-US" sz="3600" b="1" dirty="0" smtClean="0">
                <a:solidFill>
                  <a:srgbClr val="002060"/>
                </a:solidFill>
              </a:rPr>
              <a:t>ast </a:t>
            </a:r>
          </a:p>
          <a:p>
            <a:pPr algn="l" rtl="0">
              <a:buNone/>
            </a:pPr>
            <a:r>
              <a:rPr lang="en-US" sz="3600" b="1" dirty="0" smtClean="0">
                <a:solidFill>
                  <a:srgbClr val="002060"/>
                </a:solidFill>
              </a:rPr>
              <a:t>   consumers who had to jailbreak the iphone then install certain application to add Arabic support. </a:t>
            </a:r>
            <a:endParaRPr lang="ar-SA" sz="3600" b="1" dirty="0">
              <a:solidFill>
                <a:srgbClr val="00206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214290"/>
            <a:ext cx="8229600" cy="1143000"/>
          </a:xfrm>
        </p:spPr>
        <p:txBody>
          <a:bodyPr>
            <a:normAutofit/>
          </a:bodyPr>
          <a:lstStyle/>
          <a:p>
            <a:r>
              <a:rPr lang="en-US" sz="4800" b="1" dirty="0" smtClean="0">
                <a:solidFill>
                  <a:schemeClr val="accent1">
                    <a:lumMod val="75000"/>
                  </a:schemeClr>
                </a:solidFill>
                <a:effectLst>
                  <a:outerShdw blurRad="38100" dist="38100" dir="2700000" algn="tl">
                    <a:srgbClr val="000000">
                      <a:alpha val="43137"/>
                    </a:srgbClr>
                  </a:outerShdw>
                </a:effectLst>
              </a:rPr>
              <a:t>Localization of Iphone</a:t>
            </a:r>
            <a:endParaRPr lang="ar-SA" sz="4800" b="1" dirty="0">
              <a:solidFill>
                <a:schemeClr val="accent1">
                  <a:lumMod val="75000"/>
                </a:schemeClr>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42844" y="1428736"/>
            <a:ext cx="4643470" cy="4857784"/>
          </a:xfrm>
        </p:spPr>
        <p:txBody>
          <a:bodyPr>
            <a:normAutofit/>
          </a:bodyPr>
          <a:lstStyle/>
          <a:p>
            <a:pPr algn="l" rtl="0">
              <a:buNone/>
            </a:pPr>
            <a:r>
              <a:rPr lang="en-US" sz="3600" b="1" dirty="0" smtClean="0">
                <a:solidFill>
                  <a:srgbClr val="FF3300"/>
                </a:solidFill>
                <a:effectLst>
                  <a:outerShdw blurRad="38100" dist="38100" dir="2700000" algn="tl">
                    <a:srgbClr val="000000">
                      <a:alpha val="43137"/>
                    </a:srgbClr>
                  </a:outerShdw>
                </a:effectLst>
              </a:rPr>
              <a:t>    </a:t>
            </a:r>
            <a:r>
              <a:rPr lang="en-US" sz="3600" b="1" dirty="0">
                <a:solidFill>
                  <a:srgbClr val="FF3300"/>
                </a:solidFill>
                <a:effectLst>
                  <a:outerShdw blurRad="38100" dist="38100" dir="2700000" algn="tl">
                    <a:srgbClr val="000000">
                      <a:alpha val="43137"/>
                    </a:srgbClr>
                  </a:outerShdw>
                </a:effectLst>
              </a:rPr>
              <a:t>A</a:t>
            </a:r>
            <a:r>
              <a:rPr lang="en-US" sz="3600" b="1" dirty="0" smtClean="0">
                <a:solidFill>
                  <a:srgbClr val="FF3300"/>
                </a:solidFill>
                <a:effectLst>
                  <a:outerShdw blurRad="38100" dist="38100" dir="2700000" algn="tl">
                    <a:srgbClr val="000000">
                      <a:alpha val="43137"/>
                    </a:srgbClr>
                  </a:outerShdw>
                </a:effectLst>
              </a:rPr>
              <a:t>fter 2 years </a:t>
            </a:r>
            <a:r>
              <a:rPr lang="en-US" sz="3600" b="1" dirty="0" smtClean="0">
                <a:solidFill>
                  <a:srgbClr val="FF3300"/>
                </a:solidFill>
                <a:effectLst>
                  <a:outerShdw blurRad="38100" dist="38100" dir="2700000" algn="tl">
                    <a:srgbClr val="000000">
                      <a:alpha val="43137"/>
                    </a:srgbClr>
                  </a:outerShdw>
                </a:effectLst>
              </a:rPr>
              <a:t>Apple released </a:t>
            </a:r>
            <a:r>
              <a:rPr lang="en-US" sz="3600" b="1" dirty="0" err="1" smtClean="0">
                <a:solidFill>
                  <a:srgbClr val="FF3300"/>
                </a:solidFill>
                <a:effectLst>
                  <a:outerShdw blurRad="38100" dist="38100" dir="2700000" algn="tl">
                    <a:srgbClr val="000000">
                      <a:alpha val="43137"/>
                    </a:srgbClr>
                  </a:outerShdw>
                </a:effectLst>
              </a:rPr>
              <a:t>iPhone</a:t>
            </a:r>
            <a:r>
              <a:rPr lang="en-US" sz="3600" b="1" dirty="0" smtClean="0">
                <a:solidFill>
                  <a:srgbClr val="FF3300"/>
                </a:solidFill>
                <a:effectLst>
                  <a:outerShdw blurRad="38100" dist="38100" dir="2700000" algn="tl">
                    <a:srgbClr val="000000">
                      <a:alpha val="43137"/>
                    </a:srgbClr>
                  </a:outerShdw>
                </a:effectLst>
              </a:rPr>
              <a:t> 3.0 software June 17th 2009. It is finally support Arabic keyboard and applications officially. </a:t>
            </a:r>
          </a:p>
          <a:p>
            <a:pPr algn="l" rtl="0">
              <a:buNone/>
            </a:pPr>
            <a:endParaRPr lang="ar-SA" sz="3600" b="1" dirty="0">
              <a:solidFill>
                <a:srgbClr val="FF3300"/>
              </a:solidFill>
              <a:effectLst>
                <a:outerShdw blurRad="38100" dist="38100" dir="2700000" algn="tl">
                  <a:srgbClr val="000000">
                    <a:alpha val="43137"/>
                  </a:srgbClr>
                </a:outerShdw>
              </a:effectLst>
            </a:endParaRPr>
          </a:p>
        </p:txBody>
      </p:sp>
      <p:pic>
        <p:nvPicPr>
          <p:cNvPr id="6" name="Picture 5" descr="arabic-language-on-iphone-system.jpg"/>
          <p:cNvPicPr>
            <a:picLocks noChangeAspect="1"/>
          </p:cNvPicPr>
          <p:nvPr/>
        </p:nvPicPr>
        <p:blipFill>
          <a:blip r:embed="rId2" cstate="print"/>
          <a:stretch>
            <a:fillRect/>
          </a:stretch>
        </p:blipFill>
        <p:spPr>
          <a:xfrm>
            <a:off x="4714876" y="1357298"/>
            <a:ext cx="4064000" cy="5095868"/>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3634007526_98821ffe9d.jpg"/>
          <p:cNvPicPr>
            <a:picLocks noGrp="1" noChangeAspect="1"/>
          </p:cNvPicPr>
          <p:nvPr>
            <p:ph idx="1"/>
          </p:nvPr>
        </p:nvPicPr>
        <p:blipFill>
          <a:blip r:embed="rId2" cstate="print"/>
          <a:stretch>
            <a:fillRect/>
          </a:stretch>
        </p:blipFill>
        <p:spPr>
          <a:xfrm>
            <a:off x="357158" y="285728"/>
            <a:ext cx="4286280" cy="6286544"/>
          </a:xfrm>
        </p:spPr>
      </p:pic>
      <p:pic>
        <p:nvPicPr>
          <p:cNvPr id="5" name="Picture 4" descr="3634009696_cdb6da08eb.jpg"/>
          <p:cNvPicPr>
            <a:picLocks noChangeAspect="1"/>
          </p:cNvPicPr>
          <p:nvPr/>
        </p:nvPicPr>
        <p:blipFill>
          <a:blip r:embed="rId3" cstate="print"/>
          <a:stretch>
            <a:fillRect/>
          </a:stretch>
        </p:blipFill>
        <p:spPr>
          <a:xfrm>
            <a:off x="4786314" y="285728"/>
            <a:ext cx="4064000" cy="6286544"/>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smtClean="0">
                <a:solidFill>
                  <a:srgbClr val="FF0000"/>
                </a:solidFill>
                <a:effectLst>
                  <a:outerShdw blurRad="38100" dist="38100" dir="2700000" algn="tl">
                    <a:srgbClr val="000000">
                      <a:alpha val="43137"/>
                    </a:srgbClr>
                  </a:outerShdw>
                </a:effectLst>
              </a:rPr>
              <a:t>How did iphone localized?</a:t>
            </a:r>
            <a:endParaRPr lang="ar-SA" sz="4800" b="1" dirty="0">
              <a:solidFill>
                <a:srgbClr val="FF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pPr algn="l" rtl="0">
              <a:buNone/>
            </a:pPr>
            <a:r>
              <a:rPr lang="en-US" sz="3600" b="1" dirty="0" smtClean="0">
                <a:solidFill>
                  <a:schemeClr val="accent1">
                    <a:lumMod val="75000"/>
                  </a:schemeClr>
                </a:solidFill>
                <a:effectLst>
                  <a:outerShdw blurRad="38100" dist="38100" dir="2700000" algn="tl">
                    <a:srgbClr val="000000">
                      <a:alpha val="43137"/>
                    </a:srgbClr>
                  </a:outerShdw>
                </a:effectLst>
              </a:rPr>
              <a:t>    First, it provides an Arabic keyboard, so the user can send and receive messages, write notes, save contacts names, receive application notifications and serf the net in the Arabic language. Also, the keyboard provides all the Arabic punctuations such as </a:t>
            </a:r>
            <a:r>
              <a:rPr lang="en-US" sz="3600" b="1" dirty="0" err="1" smtClean="0">
                <a:solidFill>
                  <a:schemeClr val="accent1">
                    <a:lumMod val="75000"/>
                  </a:schemeClr>
                </a:solidFill>
                <a:effectLst>
                  <a:outerShdw blurRad="38100" dist="38100" dir="2700000" algn="tl">
                    <a:srgbClr val="000000">
                      <a:alpha val="43137"/>
                    </a:srgbClr>
                  </a:outerShdw>
                </a:effectLst>
              </a:rPr>
              <a:t>Shaddah</a:t>
            </a:r>
            <a:r>
              <a:rPr lang="en-US" sz="3600" b="1" dirty="0" smtClean="0">
                <a:solidFill>
                  <a:schemeClr val="accent1">
                    <a:lumMod val="75000"/>
                  </a:schemeClr>
                </a:solidFill>
                <a:effectLst>
                  <a:outerShdw blurRad="38100" dist="38100" dir="2700000" algn="tl">
                    <a:srgbClr val="000000">
                      <a:alpha val="43137"/>
                    </a:srgbClr>
                  </a:outerShdw>
                </a:effectLst>
              </a:rPr>
              <a:t> and </a:t>
            </a:r>
            <a:r>
              <a:rPr lang="en-US" sz="3600" b="1" dirty="0" err="1" smtClean="0">
                <a:solidFill>
                  <a:schemeClr val="accent1">
                    <a:lumMod val="75000"/>
                  </a:schemeClr>
                </a:solidFill>
                <a:effectLst>
                  <a:outerShdw blurRad="38100" dist="38100" dir="2700000" algn="tl">
                    <a:srgbClr val="000000">
                      <a:alpha val="43137"/>
                    </a:srgbClr>
                  </a:outerShdw>
                </a:effectLst>
              </a:rPr>
              <a:t>Fatha</a:t>
            </a:r>
            <a:r>
              <a:rPr lang="en-US" sz="3600" b="1" dirty="0" smtClean="0">
                <a:solidFill>
                  <a:schemeClr val="accent1">
                    <a:lumMod val="75000"/>
                  </a:schemeClr>
                </a:solidFill>
                <a:effectLst>
                  <a:outerShdw blurRad="38100" dist="38100" dir="2700000" algn="tl">
                    <a:srgbClr val="000000">
                      <a:alpha val="43137"/>
                    </a:srgbClr>
                  </a:outerShdw>
                </a:effectLst>
              </a:rPr>
              <a:t>.    </a:t>
            </a:r>
            <a:endParaRPr lang="ar-SA" sz="3600" b="1" dirty="0">
              <a:solidFill>
                <a:schemeClr val="accent1">
                  <a:lumMod val="75000"/>
                </a:schemeClr>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3634008138_83aa5bdc6e.jpg"/>
          <p:cNvPicPr>
            <a:picLocks noGrp="1" noChangeAspect="1"/>
          </p:cNvPicPr>
          <p:nvPr>
            <p:ph idx="1"/>
          </p:nvPr>
        </p:nvPicPr>
        <p:blipFill>
          <a:blip r:embed="rId2" cstate="print"/>
          <a:stretch>
            <a:fillRect/>
          </a:stretch>
        </p:blipFill>
        <p:spPr>
          <a:xfrm>
            <a:off x="214282" y="285728"/>
            <a:ext cx="4214842" cy="6286544"/>
          </a:xfrm>
        </p:spPr>
      </p:pic>
      <p:pic>
        <p:nvPicPr>
          <p:cNvPr id="5" name="Picture 4" descr="3633193973_8a8b65f444.jpg"/>
          <p:cNvPicPr>
            <a:picLocks noChangeAspect="1"/>
          </p:cNvPicPr>
          <p:nvPr/>
        </p:nvPicPr>
        <p:blipFill>
          <a:blip r:embed="rId3" cstate="print"/>
          <a:stretch>
            <a:fillRect/>
          </a:stretch>
        </p:blipFill>
        <p:spPr>
          <a:xfrm>
            <a:off x="4572000" y="285728"/>
            <a:ext cx="4135438" cy="6310314"/>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216</TotalTime>
  <Words>311</Words>
  <Application>Microsoft Office PowerPoint</Application>
  <PresentationFormat>On-screen Show (4:3)</PresentationFormat>
  <Paragraphs>25</Paragraphs>
  <Slides>13</Slides>
  <Notes>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Localization </vt:lpstr>
      <vt:lpstr>1- Localization of Iphone  By Apple </vt:lpstr>
      <vt:lpstr>Releasing Iphone by Apple</vt:lpstr>
      <vt:lpstr>Iphone and the Middle East</vt:lpstr>
      <vt:lpstr>Iphone and the Middle East</vt:lpstr>
      <vt:lpstr>Localization of Iphone</vt:lpstr>
      <vt:lpstr>Slide 7</vt:lpstr>
      <vt:lpstr>How did iphone localized?</vt:lpstr>
      <vt:lpstr>Slide 9</vt:lpstr>
      <vt:lpstr>How did iphone localized?</vt:lpstr>
      <vt:lpstr>Iphone All over the world</vt:lpstr>
      <vt:lpstr>Slide 12</vt:lpstr>
      <vt:lpstr> The End  </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Localization </dc:title>
  <dc:creator>banan</dc:creator>
  <cp:lastModifiedBy>banan</cp:lastModifiedBy>
  <cp:revision>3</cp:revision>
  <dcterms:created xsi:type="dcterms:W3CDTF">2010-03-22T15:34:15Z</dcterms:created>
  <dcterms:modified xsi:type="dcterms:W3CDTF">2010-03-22T19:10:48Z</dcterms:modified>
</cp:coreProperties>
</file>